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380" r:id="rId3"/>
    <p:sldId id="2142534505" r:id="rId4"/>
    <p:sldId id="2142534510" r:id="rId5"/>
    <p:sldId id="379" r:id="rId6"/>
    <p:sldId id="2142534509" r:id="rId7"/>
    <p:sldId id="2983" r:id="rId8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ECE478"/>
    <a:srgbClr val="3366CC"/>
    <a:srgbClr val="ECE63B"/>
    <a:srgbClr val="F2E018"/>
    <a:srgbClr val="E8DD5C"/>
    <a:srgbClr val="F2F2F2"/>
    <a:srgbClr val="D2C295"/>
    <a:srgbClr val="A79E70"/>
    <a:srgbClr val="DB5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CC738-82EB-4675-ACF5-1C77ECFA04F6}" v="13" dt="2025-08-06T04:15:11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0" autoAdjust="0"/>
    <p:restoredTop sz="90612" autoAdjust="0"/>
  </p:normalViewPr>
  <p:slideViewPr>
    <p:cSldViewPr snapToObjects="1" showGuides="1">
      <p:cViewPr varScale="1">
        <p:scale>
          <a:sx n="69" d="100"/>
          <a:sy n="69" d="100"/>
        </p:scale>
        <p:origin x="27" y="27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8/6/2025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4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0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C93A4D-51C0-443B-BEBF-4414AEA1FF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794544"/>
            <a:ext cx="647121" cy="600600"/>
          </a:xfrm>
          <a:prstGeom prst="rect">
            <a:avLst/>
          </a:prstGeom>
        </p:spPr>
      </p:pic>
      <p:grpSp>
        <p:nvGrpSpPr>
          <p:cNvPr id="12" name="Group 7"/>
          <p:cNvGrpSpPr/>
          <p:nvPr userDrawn="1"/>
        </p:nvGrpSpPr>
        <p:grpSpPr>
          <a:xfrm>
            <a:off x="0" y="3409950"/>
            <a:ext cx="9152654" cy="1733550"/>
            <a:chOff x="0" y="4876800"/>
            <a:chExt cx="9144000" cy="19812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4953000"/>
              <a:ext cx="2971800" cy="0"/>
            </a:xfrm>
            <a:prstGeom prst="line">
              <a:avLst/>
            </a:prstGeom>
            <a:ln w="19050">
              <a:solidFill>
                <a:srgbClr val="98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95600" y="4953000"/>
              <a:ext cx="1905000" cy="1905000"/>
            </a:xfrm>
            <a:prstGeom prst="line">
              <a:avLst/>
            </a:prstGeom>
            <a:ln w="19050">
              <a:solidFill>
                <a:srgbClr val="98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77000" y="5791200"/>
              <a:ext cx="26670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334000" y="5791200"/>
              <a:ext cx="1219200" cy="1066800"/>
            </a:xfrm>
            <a:prstGeom prst="line">
              <a:avLst/>
            </a:prstGeom>
            <a:ln w="19050">
              <a:solidFill>
                <a:srgbClr val="98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477000" y="5715000"/>
              <a:ext cx="152400" cy="152400"/>
            </a:xfrm>
            <a:prstGeom prst="ellipse">
              <a:avLst/>
            </a:prstGeom>
            <a:solidFill>
              <a:srgbClr val="98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981E32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831802" y="4876800"/>
              <a:ext cx="152400" cy="152400"/>
            </a:xfrm>
            <a:prstGeom prst="ellipse">
              <a:avLst/>
            </a:prstGeom>
            <a:solidFill>
              <a:srgbClr val="98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981E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9067778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45910" y="616458"/>
            <a:ext cx="72188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93A4D-51C0-443B-BEBF-4414AEA1F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069" y="491063"/>
            <a:ext cx="430162" cy="3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9067778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345910" y="616458"/>
            <a:ext cx="72188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C93A4D-51C0-443B-BEBF-4414AEA1F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069" y="491063"/>
            <a:ext cx="430162" cy="3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9067778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345910" y="616458"/>
            <a:ext cx="72188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C93A4D-51C0-443B-BEBF-4414AEA1F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069" y="491063"/>
            <a:ext cx="430162" cy="3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9067778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45910" y="616458"/>
            <a:ext cx="72188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C93A4D-51C0-443B-BEBF-4414AEA1F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069" y="491063"/>
            <a:ext cx="430162" cy="3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9067778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345910" y="616458"/>
            <a:ext cx="72188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C93A4D-51C0-443B-BEBF-4414AEA1F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069" y="491063"/>
            <a:ext cx="430162" cy="3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57214" y="1191815"/>
            <a:ext cx="8008937" cy="1684735"/>
          </a:xfrm>
        </p:spPr>
        <p:txBody>
          <a:bodyPr/>
          <a:lstStyle/>
          <a:p>
            <a:pPr algn="ctr"/>
            <a:r>
              <a:rPr lang="en-US" sz="3600" dirty="0"/>
              <a:t>SSRL Town Hall</a:t>
            </a:r>
            <a:br>
              <a:rPr lang="en-US" sz="3600" dirty="0"/>
            </a:br>
            <a:br>
              <a:rPr lang="en-US" sz="3600" dirty="0"/>
            </a:br>
            <a:r>
              <a:rPr lang="en-US" sz="2000" i="1" dirty="0"/>
              <a:t>August 6, 2025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5F31B8-616B-AF9B-F972-A6096FFCD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67C8F4-53F2-2F04-AA7F-319E3755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E15F9-6078-4E97-A39D-DB941A07ED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229600" cy="379914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Summary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Parking situation B137 lot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SSRL new hires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Arabella Salas (HR BP): Kick-off for performance evaluation season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Mark Lorenz (SLAC HR): Sequoia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Neal Adams (IT BP): Windows11, </a:t>
            </a:r>
            <a:r>
              <a:rPr lang="en-US" sz="2200" dirty="0" err="1"/>
              <a:t>Yubikeys</a:t>
            </a:r>
            <a:r>
              <a:rPr lang="en-US" sz="2200" dirty="0"/>
              <a:t>, Office 365 updates</a:t>
            </a:r>
          </a:p>
        </p:txBody>
      </p:sp>
    </p:spTree>
    <p:extLst>
      <p:ext uri="{BB962C8B-B14F-4D97-AF65-F5344CB8AC3E}">
        <p14:creationId xmlns:p14="http://schemas.microsoft.com/office/powerpoint/2010/main" val="192451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2B34B8-6CD8-5B26-2592-5F43FCD61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9FBAA3-9FF3-D047-65B1-A2B1C39A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message</a:t>
            </a:r>
          </a:p>
        </p:txBody>
      </p:sp>
      <p:sp>
        <p:nvSpPr>
          <p:cNvPr id="7" name="Google Shape;665;p73">
            <a:extLst>
              <a:ext uri="{FF2B5EF4-FFF2-40B4-BE49-F238E27FC236}">
                <a16:creationId xmlns:a16="http://schemas.microsoft.com/office/drawing/2014/main" id="{C29B650B-FC1A-2D8B-AC02-FCB1CE20B5BA}"/>
              </a:ext>
            </a:extLst>
          </p:cNvPr>
          <p:cNvSpPr txBox="1">
            <a:spLocks/>
          </p:cNvSpPr>
          <p:nvPr/>
        </p:nvSpPr>
        <p:spPr>
          <a:xfrm>
            <a:off x="0" y="742950"/>
            <a:ext cx="11137497" cy="548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3A4B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39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792"/>
              <a:buFont typeface="Arial"/>
              <a:buChar char="●"/>
              <a:def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0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760"/>
              <a:buFont typeface="Arial"/>
              <a:buChar char="●"/>
              <a:def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816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568"/>
              <a:buFont typeface="Arial"/>
              <a:buChar char="●"/>
              <a:defRPr sz="1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816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568"/>
              <a:buFont typeface="Arial"/>
              <a:buChar char="●"/>
              <a:defRPr sz="1400" b="0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70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12420">
              <a:lnSpc>
                <a:spcPct val="115000"/>
              </a:lnSpc>
              <a:spcBef>
                <a:spcPts val="0"/>
              </a:spcBef>
              <a:buSzPts val="1320"/>
              <a:buFont typeface="Lato"/>
              <a:buChar char="●"/>
            </a:pPr>
            <a:r>
              <a:rPr lang="en-US" b="1" dirty="0"/>
              <a:t>Thank you for your engagement in Safety Moment at SLAC</a:t>
            </a:r>
          </a:p>
          <a:p>
            <a:pPr lvl="1" indent="-312420">
              <a:lnSpc>
                <a:spcPct val="115000"/>
              </a:lnSpc>
              <a:spcBef>
                <a:spcPts val="0"/>
              </a:spcBef>
              <a:buSzPts val="1320"/>
              <a:buFont typeface="Wingdings" panose="05000000000000000000" pitchFamily="2" charset="2"/>
              <a:buChar char="Ø"/>
            </a:pPr>
            <a:r>
              <a:rPr lang="en-US" dirty="0"/>
              <a:t>Please continue to pause, report, and ensure we’re ready to perform work</a:t>
            </a:r>
          </a:p>
          <a:p>
            <a:pPr lvl="1" indent="-312420">
              <a:lnSpc>
                <a:spcPct val="115000"/>
              </a:lnSpc>
              <a:spcBef>
                <a:spcPts val="0"/>
              </a:spcBef>
              <a:buSzPts val="132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Three themes, which we’ll discuss more broadly: Operational Systems; </a:t>
            </a:r>
            <a:r>
              <a:rPr lang="en-US" i="1" dirty="0">
                <a:solidFill>
                  <a:schemeClr val="tx1"/>
                </a:solidFill>
              </a:rPr>
              <a:t>Human Factors</a:t>
            </a:r>
            <a:r>
              <a:rPr lang="en-US" dirty="0">
                <a:solidFill>
                  <a:schemeClr val="tx1"/>
                </a:solidFill>
              </a:rPr>
              <a:t>; </a:t>
            </a:r>
          </a:p>
          <a:p>
            <a:pPr marL="601980" lvl="1" indent="0">
              <a:lnSpc>
                <a:spcPct val="115000"/>
              </a:lnSpc>
              <a:spcBef>
                <a:spcPts val="0"/>
              </a:spcBef>
              <a:buSzPts val="1320"/>
              <a:buNone/>
            </a:pPr>
            <a:r>
              <a:rPr lang="en-US" dirty="0">
                <a:solidFill>
                  <a:schemeClr val="tx1"/>
                </a:solidFill>
              </a:rPr>
              <a:t>      Infrastructure Challenges</a:t>
            </a:r>
          </a:p>
          <a:p>
            <a:pPr marL="601980" lvl="1" indent="0">
              <a:lnSpc>
                <a:spcPct val="115000"/>
              </a:lnSpc>
              <a:spcBef>
                <a:spcPts val="0"/>
              </a:spcBef>
              <a:buSzPts val="1320"/>
              <a:buNone/>
            </a:pPr>
            <a:r>
              <a:rPr lang="en-US" dirty="0"/>
              <a:t> </a:t>
            </a:r>
          </a:p>
          <a:p>
            <a:pPr indent="-312420">
              <a:lnSpc>
                <a:spcPct val="115000"/>
              </a:lnSpc>
              <a:spcBef>
                <a:spcPts val="0"/>
              </a:spcBef>
              <a:buSzPts val="1320"/>
              <a:buFont typeface="Lato"/>
              <a:buChar char="●"/>
            </a:pPr>
            <a:r>
              <a:rPr lang="en-US" dirty="0"/>
              <a:t>Enhanced financial controls consistent with budget outlook and uncertainty remain a priority</a:t>
            </a:r>
          </a:p>
          <a:p>
            <a:pPr lvl="1" indent="-312420">
              <a:lnSpc>
                <a:spcPct val="115000"/>
              </a:lnSpc>
              <a:spcBef>
                <a:spcPts val="0"/>
              </a:spcBef>
              <a:buSzPts val="1320"/>
              <a:buFont typeface="Wingdings" panose="05000000000000000000" pitchFamily="2" charset="2"/>
              <a:buChar char="Ø"/>
            </a:pPr>
            <a:r>
              <a:rPr lang="en-US"/>
              <a:t>SLAC is </a:t>
            </a:r>
            <a:r>
              <a:rPr lang="en-US" dirty="0"/>
              <a:t>exploring various scenarios to further reduce costs and enhance programmatic </a:t>
            </a:r>
          </a:p>
          <a:p>
            <a:pPr marL="601980" lvl="1" indent="0">
              <a:lnSpc>
                <a:spcPct val="115000"/>
              </a:lnSpc>
              <a:spcBef>
                <a:spcPts val="0"/>
              </a:spcBef>
              <a:buSzPts val="1320"/>
              <a:buNone/>
            </a:pPr>
            <a:r>
              <a:rPr lang="en-US" dirty="0"/>
              <a:t>      buying power while remaining committed to priority investments</a:t>
            </a:r>
          </a:p>
          <a:p>
            <a:pPr lvl="1" indent="-312420">
              <a:lnSpc>
                <a:spcPct val="115000"/>
              </a:lnSpc>
              <a:spcBef>
                <a:spcPts val="0"/>
              </a:spcBef>
              <a:buSzPts val="1320"/>
              <a:buFont typeface="Wingdings" panose="05000000000000000000" pitchFamily="2" charset="2"/>
              <a:buChar char="Ø"/>
            </a:pPr>
            <a:r>
              <a:rPr lang="en-US" b="1" dirty="0"/>
              <a:t>Stanford is taking steps consistent with fiscally constrained budget; relatively limited </a:t>
            </a:r>
          </a:p>
          <a:p>
            <a:pPr marL="601980" lvl="1" indent="0">
              <a:lnSpc>
                <a:spcPct val="115000"/>
              </a:lnSpc>
              <a:spcBef>
                <a:spcPts val="0"/>
              </a:spcBef>
              <a:buSzPts val="1320"/>
              <a:buNone/>
            </a:pPr>
            <a:r>
              <a:rPr lang="en-US" b="1" dirty="0"/>
              <a:t>       impact on SLAC </a:t>
            </a:r>
          </a:p>
          <a:p>
            <a:pPr lvl="1" indent="-312420">
              <a:lnSpc>
                <a:spcPct val="115000"/>
              </a:lnSpc>
              <a:spcBef>
                <a:spcPts val="0"/>
              </a:spcBef>
              <a:buSzPts val="1320"/>
              <a:buFont typeface="Wingdings" panose="05000000000000000000" pitchFamily="2" charset="2"/>
              <a:buChar char="Ø"/>
            </a:pPr>
            <a:r>
              <a:rPr lang="en-US" dirty="0"/>
              <a:t>Direct budget remains uncertain; SMT retreat will develop initial indirect plan mid-August</a:t>
            </a:r>
          </a:p>
          <a:p>
            <a:pPr lvl="1" indent="-312420">
              <a:lnSpc>
                <a:spcPct val="115000"/>
              </a:lnSpc>
              <a:spcBef>
                <a:spcPts val="0"/>
              </a:spcBef>
              <a:buSzPts val="1320"/>
              <a:buFont typeface="Lato"/>
              <a:buChar char="●"/>
            </a:pPr>
            <a:endParaRPr lang="en-US" b="1" dirty="0"/>
          </a:p>
          <a:p>
            <a:pPr indent="-312420">
              <a:lnSpc>
                <a:spcPct val="115000"/>
              </a:lnSpc>
              <a:spcBef>
                <a:spcPts val="0"/>
              </a:spcBef>
              <a:buSzPts val="1320"/>
              <a:buFont typeface="Lato"/>
              <a:buChar char="●"/>
            </a:pPr>
            <a:r>
              <a:rPr lang="en-US" dirty="0"/>
              <a:t>Next SLAC Town Hall – 8/21; next SSRL All Hands – 9/2</a:t>
            </a:r>
          </a:p>
          <a:p>
            <a:pPr marL="601980" lvl="1" indent="0">
              <a:lnSpc>
                <a:spcPct val="115000"/>
              </a:lnSpc>
              <a:spcBef>
                <a:spcPts val="0"/>
              </a:spcBef>
              <a:buSzPts val="132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6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9C4C56-5373-DE34-C376-F8EE7A6C1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3684F8-AA46-C894-2CC8-FAFB4B8B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situation B137 lot</a:t>
            </a:r>
          </a:p>
        </p:txBody>
      </p:sp>
      <p:sp>
        <p:nvSpPr>
          <p:cNvPr id="4" name="Google Shape;665;p73">
            <a:extLst>
              <a:ext uri="{FF2B5EF4-FFF2-40B4-BE49-F238E27FC236}">
                <a16:creationId xmlns:a16="http://schemas.microsoft.com/office/drawing/2014/main" id="{C66A372C-A00E-9CA2-CEE0-359E2FAA8A8C}"/>
              </a:ext>
            </a:extLst>
          </p:cNvPr>
          <p:cNvSpPr txBox="1">
            <a:spLocks/>
          </p:cNvSpPr>
          <p:nvPr/>
        </p:nvSpPr>
        <p:spPr>
          <a:xfrm>
            <a:off x="0" y="742950"/>
            <a:ext cx="11137497" cy="548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3A4B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39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792"/>
              <a:buFont typeface="Arial"/>
              <a:buChar char="●"/>
              <a:def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0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760"/>
              <a:buFont typeface="Arial"/>
              <a:buChar char="●"/>
              <a:def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816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568"/>
              <a:buFont typeface="Arial"/>
              <a:buChar char="●"/>
              <a:defRPr sz="1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816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568"/>
              <a:buFont typeface="Arial"/>
              <a:buChar char="●"/>
              <a:defRPr sz="1400" b="0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70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12420">
              <a:lnSpc>
                <a:spcPct val="115000"/>
              </a:lnSpc>
              <a:spcBef>
                <a:spcPts val="0"/>
              </a:spcBef>
              <a:buSzPts val="1320"/>
              <a:buFont typeface="Lato"/>
              <a:buChar char="●"/>
            </a:pPr>
            <a:r>
              <a:rPr lang="en-US" b="1" dirty="0"/>
              <a:t>LSCC construction staging – starts end of this month</a:t>
            </a:r>
          </a:p>
          <a:p>
            <a:pPr lvl="1" indent="-312420">
              <a:lnSpc>
                <a:spcPct val="115000"/>
              </a:lnSpc>
              <a:spcBef>
                <a:spcPts val="0"/>
              </a:spcBef>
              <a:buSzPts val="1320"/>
              <a:buFont typeface="Wingdings" panose="05000000000000000000" pitchFamily="2" charset="2"/>
              <a:buChar char="Ø"/>
            </a:pPr>
            <a:r>
              <a:rPr lang="en-US" dirty="0"/>
              <a:t>Will result in loss of ~ 90 spots in the B137 parking lot</a:t>
            </a:r>
          </a:p>
          <a:p>
            <a:pPr lvl="1" indent="-312420">
              <a:lnSpc>
                <a:spcPct val="115000"/>
              </a:lnSpc>
              <a:spcBef>
                <a:spcPts val="0"/>
              </a:spcBef>
              <a:buSzPts val="132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Project will affect parking near SSRL for the next two years</a:t>
            </a:r>
          </a:p>
          <a:p>
            <a:pPr marL="601980" lvl="1" indent="0">
              <a:lnSpc>
                <a:spcPct val="115000"/>
              </a:lnSpc>
              <a:spcBef>
                <a:spcPts val="0"/>
              </a:spcBef>
              <a:buSzPts val="1320"/>
              <a:buNone/>
            </a:pPr>
            <a:r>
              <a:rPr lang="en-US" dirty="0"/>
              <a:t> </a:t>
            </a:r>
          </a:p>
          <a:p>
            <a:pPr indent="-312420">
              <a:lnSpc>
                <a:spcPct val="115000"/>
              </a:lnSpc>
              <a:spcBef>
                <a:spcPts val="0"/>
              </a:spcBef>
              <a:buSzPts val="1320"/>
              <a:buFont typeface="Lato"/>
              <a:buChar char="●"/>
            </a:pPr>
            <a:r>
              <a:rPr lang="en-US" dirty="0"/>
              <a:t>SLAC is clearing the 280 lot to provide additional parking on campus</a:t>
            </a:r>
          </a:p>
          <a:p>
            <a:pPr lvl="1" indent="-312420">
              <a:lnSpc>
                <a:spcPct val="115000"/>
              </a:lnSpc>
              <a:spcBef>
                <a:spcPts val="0"/>
              </a:spcBef>
              <a:buSzPts val="1320"/>
              <a:buFont typeface="Wingdings" panose="05000000000000000000" pitchFamily="2" charset="2"/>
              <a:buChar char="Ø"/>
            </a:pPr>
            <a:r>
              <a:rPr lang="en-US" dirty="0"/>
              <a:t>We have requested restriping of B006 lot and of “motorcycle corral” near Verve,</a:t>
            </a:r>
          </a:p>
          <a:p>
            <a:pPr marL="601980" lvl="1" indent="0">
              <a:lnSpc>
                <a:spcPct val="115000"/>
              </a:lnSpc>
              <a:spcBef>
                <a:spcPts val="0"/>
              </a:spcBef>
              <a:buSzPts val="1320"/>
              <a:buNone/>
            </a:pPr>
            <a:r>
              <a:rPr lang="en-US" dirty="0"/>
              <a:t>      which would provide &gt; 30 additional spots</a:t>
            </a:r>
          </a:p>
          <a:p>
            <a:pPr lvl="1" indent="-312420">
              <a:lnSpc>
                <a:spcPct val="115000"/>
              </a:lnSpc>
              <a:spcBef>
                <a:spcPts val="0"/>
              </a:spcBef>
              <a:buSzPts val="1320"/>
              <a:buFont typeface="Wingdings" panose="05000000000000000000" pitchFamily="2" charset="2"/>
              <a:buChar char="Ø"/>
            </a:pPr>
            <a:r>
              <a:rPr lang="en-US" b="1" dirty="0"/>
              <a:t>Parking near SSRL will be challenging</a:t>
            </a:r>
          </a:p>
          <a:p>
            <a:pPr marL="601980" lvl="1" indent="0">
              <a:lnSpc>
                <a:spcPct val="115000"/>
              </a:lnSpc>
              <a:spcBef>
                <a:spcPts val="0"/>
              </a:spcBef>
              <a:buSzPts val="1320"/>
              <a:buNone/>
            </a:pPr>
            <a:endParaRPr lang="en-US" b="1" dirty="0"/>
          </a:p>
          <a:p>
            <a:pPr marL="601980" lvl="1" indent="0">
              <a:lnSpc>
                <a:spcPct val="115000"/>
              </a:lnSpc>
              <a:spcBef>
                <a:spcPts val="0"/>
              </a:spcBef>
              <a:buSzPts val="132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D703C-9CDB-A218-CE7D-EB1FBC68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476858"/>
            <a:ext cx="3276600" cy="24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9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CE713C-49C0-A2B2-166B-E78F6992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SSRL New Hires </a:t>
            </a:r>
            <a:br>
              <a:rPr lang="en-US" dirty="0"/>
            </a:br>
            <a:r>
              <a:rPr lang="en-US" sz="1200" dirty="0"/>
              <a:t>June- July 2025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9449B9B8-4E4A-58A1-DA97-61E8C2D5A6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55685A-6C95-2C40-650C-9B86F9C82F66}"/>
              </a:ext>
            </a:extLst>
          </p:cNvPr>
          <p:cNvSpPr txBox="1"/>
          <p:nvPr/>
        </p:nvSpPr>
        <p:spPr>
          <a:xfrm>
            <a:off x="647700" y="2370207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Greg Portmann</a:t>
            </a:r>
          </a:p>
          <a:p>
            <a:pPr algn="ctr"/>
            <a:r>
              <a:rPr lang="en-US" sz="1100" dirty="0"/>
              <a:t>Accelerator Physics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C8588-C80F-C7E2-30B2-CAB863230992}"/>
              </a:ext>
            </a:extLst>
          </p:cNvPr>
          <p:cNvSpPr txBox="1"/>
          <p:nvPr/>
        </p:nvSpPr>
        <p:spPr>
          <a:xfrm>
            <a:off x="3491356" y="2453893"/>
            <a:ext cx="1545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Temesgen Worku</a:t>
            </a:r>
          </a:p>
          <a:p>
            <a:pPr algn="ctr"/>
            <a:r>
              <a:rPr lang="en-US" sz="1100" dirty="0"/>
              <a:t>MSD Engineering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1701F4-2B2D-B5D9-3AB8-58AD20475CFC}"/>
              </a:ext>
            </a:extLst>
          </p:cNvPr>
          <p:cNvSpPr txBox="1"/>
          <p:nvPr/>
        </p:nvSpPr>
        <p:spPr>
          <a:xfrm>
            <a:off x="6218480" y="2387568"/>
            <a:ext cx="1660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Alma Santiago</a:t>
            </a:r>
          </a:p>
          <a:p>
            <a:pPr algn="ctr"/>
            <a:r>
              <a:rPr lang="en-US" sz="1100" dirty="0"/>
              <a:t>MSD Hard X-Rays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B086E1-10F5-A994-8BB8-B11E736313A3}"/>
              </a:ext>
            </a:extLst>
          </p:cNvPr>
          <p:cNvSpPr txBox="1"/>
          <p:nvPr/>
        </p:nvSpPr>
        <p:spPr>
          <a:xfrm>
            <a:off x="665868" y="4364776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Aniruddha Bhattacharjee</a:t>
            </a:r>
          </a:p>
          <a:p>
            <a:pPr algn="ctr"/>
            <a:r>
              <a:rPr lang="en-US" sz="1100" dirty="0"/>
              <a:t>Director’s Office</a:t>
            </a:r>
          </a:p>
          <a:p>
            <a:pPr algn="ctr"/>
            <a:r>
              <a:rPr lang="en-US" sz="1100" dirty="0"/>
              <a:t>Microelectronics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F32AFD-A37A-A85C-0182-3AC5B7349F8A}"/>
              </a:ext>
            </a:extLst>
          </p:cNvPr>
          <p:cNvSpPr txBox="1"/>
          <p:nvPr/>
        </p:nvSpPr>
        <p:spPr>
          <a:xfrm>
            <a:off x="3478270" y="4534596"/>
            <a:ext cx="14886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Rob Lion</a:t>
            </a:r>
          </a:p>
          <a:p>
            <a:pPr algn="ctr"/>
            <a:r>
              <a:rPr lang="en-US" sz="1100" dirty="0"/>
              <a:t>Accelerator Mechanical Systems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423F2B-FD00-0F97-B34F-2D2B9146EDAB}"/>
              </a:ext>
            </a:extLst>
          </p:cNvPr>
          <p:cNvSpPr txBox="1"/>
          <p:nvPr/>
        </p:nvSpPr>
        <p:spPr>
          <a:xfrm>
            <a:off x="6132446" y="4560692"/>
            <a:ext cx="1693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Anna Wanhala</a:t>
            </a:r>
          </a:p>
          <a:p>
            <a:pPr algn="ctr"/>
            <a:r>
              <a:rPr lang="en-US" sz="1100" dirty="0"/>
              <a:t>MSD Hard X-Rays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5B66E6-99A5-B65B-08D3-0D84DABCF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69" y="780458"/>
            <a:ext cx="1611136" cy="1611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CB7ED5-28E2-1EBC-84F5-917E8BBFC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320" y="758714"/>
            <a:ext cx="1857024" cy="1693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77CC5C-FB6C-E1EE-7C53-651C08C8C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446" y="780458"/>
            <a:ext cx="1919212" cy="16111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9DF251-1D7D-DC12-073D-59C848F1A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04" y="2784071"/>
            <a:ext cx="1682422" cy="16144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3BDD5A-0EAF-9084-2BA2-4778DFDC3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7274" y="2871746"/>
            <a:ext cx="1822895" cy="16939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C390B8-BA3C-7200-833D-038B91591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4026" y="2835816"/>
            <a:ext cx="1887632" cy="16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5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C1DC26-2DF6-DDA1-F972-C831734E1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426812-905E-07B9-A991-9D0DAB33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SSRL New Hires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B80FF-DBA5-B2C8-1367-19FF45BD811C}"/>
              </a:ext>
            </a:extLst>
          </p:cNvPr>
          <p:cNvSpPr txBox="1"/>
          <p:nvPr/>
        </p:nvSpPr>
        <p:spPr>
          <a:xfrm>
            <a:off x="744956" y="2740441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Yaxel Perez</a:t>
            </a:r>
          </a:p>
          <a:p>
            <a:pPr algn="ctr"/>
            <a:r>
              <a:rPr lang="en-US" sz="1100" dirty="0"/>
              <a:t>Protection Systems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2E0491-E78E-5096-438B-ECBD1CB14615}"/>
              </a:ext>
            </a:extLst>
          </p:cNvPr>
          <p:cNvSpPr txBox="1"/>
          <p:nvPr/>
        </p:nvSpPr>
        <p:spPr>
          <a:xfrm>
            <a:off x="3509211" y="2780138"/>
            <a:ext cx="1562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Quincy Owyang</a:t>
            </a:r>
          </a:p>
          <a:p>
            <a:pPr algn="ctr"/>
            <a:r>
              <a:rPr lang="en-US" sz="1100" dirty="0"/>
              <a:t>XAS Beam Line Operations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82E3CA-70EC-D87B-6E57-601164AF4FFD}"/>
              </a:ext>
            </a:extLst>
          </p:cNvPr>
          <p:cNvSpPr txBox="1"/>
          <p:nvPr/>
        </p:nvSpPr>
        <p:spPr>
          <a:xfrm>
            <a:off x="6096000" y="2771427"/>
            <a:ext cx="1985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Ozge Bozkurt</a:t>
            </a:r>
          </a:p>
          <a:p>
            <a:pPr algn="ctr"/>
            <a:r>
              <a:rPr lang="en-US" sz="1100" dirty="0"/>
              <a:t>Catalysis/Chemistry XAS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AD2580-6357-6516-E37B-5811447447C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5800" y="875876"/>
            <a:ext cx="1799431" cy="1799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8313B0-A0A3-8BF1-9307-6BBEEC8A0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854491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7B31E0-3E22-0816-9D79-C0EA451D7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480" y="770306"/>
            <a:ext cx="1905001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5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2B97A0-E0D1-1679-6B14-E53BE41C6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99640-9850-7141-F605-4BEED278D411}"/>
              </a:ext>
            </a:extLst>
          </p:cNvPr>
          <p:cNvSpPr txBox="1"/>
          <p:nvPr/>
        </p:nvSpPr>
        <p:spPr>
          <a:xfrm>
            <a:off x="4194332" y="1910030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3798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d_2019" id="{B7992EC4-9F20-449C-B056-2DBF01C21CC4}" vid="{DD0F5D4D-759F-4E20-AEE9-D4E95DBBF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314</Words>
  <Application>Microsoft Office PowerPoint</Application>
  <PresentationFormat>On-screen Show (16:9)</PresentationFormat>
  <Paragraphs>61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Lato</vt:lpstr>
      <vt:lpstr>Wingdings</vt:lpstr>
      <vt:lpstr>Blank</vt:lpstr>
      <vt:lpstr>SSRL Town Hall  August 6, 2025</vt:lpstr>
      <vt:lpstr>Outline </vt:lpstr>
      <vt:lpstr>Summary message</vt:lpstr>
      <vt:lpstr>Parking situation B137 lot</vt:lpstr>
      <vt:lpstr>SSRL New Hires  June- July 2025</vt:lpstr>
      <vt:lpstr>SSRL New Hires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2023-03-14T20:17:33Z</cp:lastPrinted>
  <dcterms:created xsi:type="dcterms:W3CDTF">2012-06-11T23:48:53Z</dcterms:created>
  <dcterms:modified xsi:type="dcterms:W3CDTF">2025-08-06T15:27:31Z</dcterms:modified>
</cp:coreProperties>
</file>