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60" r:id="rId2"/>
    <p:sldId id="327" r:id="rId3"/>
    <p:sldId id="325" r:id="rId4"/>
    <p:sldId id="314" r:id="rId5"/>
    <p:sldId id="334" r:id="rId6"/>
    <p:sldId id="331" r:id="rId7"/>
    <p:sldId id="332" r:id="rId8"/>
    <p:sldId id="330" r:id="rId9"/>
    <p:sldId id="335" r:id="rId10"/>
  </p:sldIdLst>
  <p:sldSz cx="9144000" cy="6858000" type="screen4x3"/>
  <p:notesSz cx="6997700" cy="9271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 Rounded MT Bold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 Rounded MT Bold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 Rounded MT Bold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 Rounded MT Bold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 Rounded MT Bold" pitchFamily="34" charset="0"/>
        <a:ea typeface="+mn-ea"/>
        <a:cs typeface="+mn-cs"/>
      </a:defRPr>
    </a:lvl5pPr>
    <a:lvl6pPr marL="2286000" algn="l" defTabSz="914400" rtl="0" eaLnBrk="1" latinLnBrk="0" hangingPunct="1">
      <a:defRPr sz="1000" kern="1200">
        <a:solidFill>
          <a:schemeClr val="tx1"/>
        </a:solidFill>
        <a:latin typeface="Arial Rounded MT Bold" pitchFamily="34" charset="0"/>
        <a:ea typeface="+mn-ea"/>
        <a:cs typeface="+mn-cs"/>
      </a:defRPr>
    </a:lvl6pPr>
    <a:lvl7pPr marL="2743200" algn="l" defTabSz="914400" rtl="0" eaLnBrk="1" latinLnBrk="0" hangingPunct="1">
      <a:defRPr sz="1000" kern="1200">
        <a:solidFill>
          <a:schemeClr val="tx1"/>
        </a:solidFill>
        <a:latin typeface="Arial Rounded MT Bold" pitchFamily="34" charset="0"/>
        <a:ea typeface="+mn-ea"/>
        <a:cs typeface="+mn-cs"/>
      </a:defRPr>
    </a:lvl7pPr>
    <a:lvl8pPr marL="3200400" algn="l" defTabSz="914400" rtl="0" eaLnBrk="1" latinLnBrk="0" hangingPunct="1">
      <a:defRPr sz="1000" kern="1200">
        <a:solidFill>
          <a:schemeClr val="tx1"/>
        </a:solidFill>
        <a:latin typeface="Arial Rounded MT Bold" pitchFamily="34" charset="0"/>
        <a:ea typeface="+mn-ea"/>
        <a:cs typeface="+mn-cs"/>
      </a:defRPr>
    </a:lvl8pPr>
    <a:lvl9pPr marL="3657600" algn="l" defTabSz="914400" rtl="0" eaLnBrk="1" latinLnBrk="0" hangingPunct="1">
      <a:defRPr sz="1000" kern="1200">
        <a:solidFill>
          <a:schemeClr val="tx1"/>
        </a:solidFill>
        <a:latin typeface="Arial Rounded MT Bold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F009E"/>
    <a:srgbClr val="CC99FF"/>
    <a:srgbClr val="F8F8F8"/>
    <a:srgbClr val="6600CC"/>
    <a:srgbClr val="E0D0FC"/>
    <a:srgbClr val="CCCCFF"/>
    <a:srgbClr val="430086"/>
    <a:srgbClr val="66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8314" autoAdjust="0"/>
    <p:restoredTop sz="94656" autoAdjust="0"/>
  </p:normalViewPr>
  <p:slideViewPr>
    <p:cSldViewPr snapToGrid="0">
      <p:cViewPr varScale="1">
        <p:scale>
          <a:sx n="97" d="100"/>
          <a:sy n="97" d="100"/>
        </p:scale>
        <p:origin x="-96" y="-19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103" d="100"/>
          <a:sy n="103" d="100"/>
        </p:scale>
        <p:origin x="-2868" y="-102"/>
      </p:cViewPr>
      <p:guideLst>
        <p:guide orient="horz" pos="2920"/>
        <p:guide pos="2204"/>
      </p:guideLst>
    </p:cSldViewPr>
  </p:notes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21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63988" y="0"/>
            <a:ext cx="30321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05863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PagePage</a:t>
            </a:r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63988" y="8805863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3BE02917-B6C7-43F4-98B6-1FDA9140F2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21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07" tIns="46003" rIns="92007" bIns="46003" numCol="1" anchor="t" anchorCtr="0" compatLnSpc="1">
            <a:prstTxWarp prst="textNoShape">
              <a:avLst/>
            </a:prstTxWarp>
          </a:bodyPr>
          <a:lstStyle>
            <a:lvl1pPr defTabSz="920750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63988" y="0"/>
            <a:ext cx="30321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07" tIns="46003" rIns="92007" bIns="46003" numCol="1" anchor="t" anchorCtr="0" compatLnSpc="1">
            <a:prstTxWarp prst="textNoShape">
              <a:avLst/>
            </a:prstTxWarp>
          </a:bodyPr>
          <a:lstStyle>
            <a:lvl1pPr algn="r" defTabSz="920750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412" name="Rectangle 4"/>
          <p:cNvSpPr>
            <a:spLocks noGrp="1" noRo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35500" cy="34766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0088" y="4403725"/>
            <a:ext cx="5597525" cy="417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07" tIns="46003" rIns="92007" bIns="4600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05863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07" tIns="46003" rIns="92007" bIns="46003" numCol="1" anchor="b" anchorCtr="0" compatLnSpc="1">
            <a:prstTxWarp prst="textNoShape">
              <a:avLst/>
            </a:prstTxWarp>
          </a:bodyPr>
          <a:lstStyle>
            <a:lvl1pPr defTabSz="920750">
              <a:defRPr sz="120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Page</a:t>
            </a:r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63988" y="8805863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07" tIns="46003" rIns="92007" bIns="46003" numCol="1" anchor="b" anchorCtr="0" compatLnSpc="1">
            <a:prstTxWarp prst="textNoShape">
              <a:avLst/>
            </a:prstTxWarp>
          </a:bodyPr>
          <a:lstStyle>
            <a:lvl1pPr algn="r" defTabSz="920750">
              <a:defRPr sz="1200">
                <a:latin typeface="Arial" charset="0"/>
              </a:defRPr>
            </a:lvl1pPr>
          </a:lstStyle>
          <a:p>
            <a:pPr>
              <a:defRPr/>
            </a:pPr>
            <a:fld id="{F1A9E3D5-F9B4-4E40-A5C2-48992F968C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Page</a:t>
            </a:r>
          </a:p>
        </p:txBody>
      </p:sp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7FF9B9E-1C98-4BA0-BA8F-18BC0A306ECB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20483" name="Rectangle 2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1181100" y="695325"/>
            <a:ext cx="4635500" cy="3476625"/>
          </a:xfrm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0088" y="4403725"/>
            <a:ext cx="5597525" cy="4171950"/>
          </a:xfrm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257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Page</a:t>
            </a:r>
          </a:p>
        </p:txBody>
      </p:sp>
      <p:sp>
        <p:nvSpPr>
          <p:cNvPr id="2242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3BB2912-4C96-4C6D-BDC2-32E426A4794F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224259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42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1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Page</a:t>
            </a:r>
          </a:p>
        </p:txBody>
      </p:sp>
      <p:sp>
        <p:nvSpPr>
          <p:cNvPr id="189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687A851-D062-44E9-8785-B0C38D8CB190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189443" name="Rectangle 2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1181100" y="695325"/>
            <a:ext cx="4635500" cy="3476625"/>
          </a:xfrm>
          <a:ln/>
        </p:spPr>
      </p:sp>
      <p:sp>
        <p:nvSpPr>
          <p:cNvPr id="1894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0088" y="4403725"/>
            <a:ext cx="5597525" cy="4171950"/>
          </a:xfrm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5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Page</a:t>
            </a:r>
          </a:p>
        </p:txBody>
      </p:sp>
      <p:sp>
        <p:nvSpPr>
          <p:cNvPr id="2263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A729AB-B9D4-40D8-9AFF-2A7DF046B7E3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226307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63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570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75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6875" y="906463"/>
            <a:ext cx="4062413" cy="53990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1688" y="906463"/>
            <a:ext cx="4064000" cy="53990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78613" y="131763"/>
            <a:ext cx="2106612" cy="617378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58775" y="131763"/>
            <a:ext cx="6167438" cy="617378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775" y="131763"/>
            <a:ext cx="8426450" cy="56356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6875" y="906463"/>
            <a:ext cx="4062413" cy="53990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11688" y="906463"/>
            <a:ext cx="4064000" cy="53990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775" y="131763"/>
            <a:ext cx="8426450" cy="56356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396875" y="906463"/>
            <a:ext cx="8278813" cy="5399087"/>
          </a:xfrm>
        </p:spPr>
        <p:txBody>
          <a:bodyPr/>
          <a:lstStyle/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775" y="131763"/>
            <a:ext cx="8426450" cy="56356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96875" y="906463"/>
            <a:ext cx="4062413" cy="53990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1688" y="906463"/>
            <a:ext cx="4064000" cy="53990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775" y="131763"/>
            <a:ext cx="8426450" cy="56356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396875" y="906463"/>
            <a:ext cx="8278813" cy="5399087"/>
          </a:xfrm>
        </p:spPr>
        <p:txBody>
          <a:bodyPr/>
          <a:lstStyle/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5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5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8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7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6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2" name="Rectangle 68"/>
          <p:cNvSpPr>
            <a:spLocks noChangeArrowheads="1"/>
          </p:cNvSpPr>
          <p:nvPr userDrawn="1"/>
        </p:nvSpPr>
        <p:spPr bwMode="auto">
          <a:xfrm>
            <a:off x="0" y="0"/>
            <a:ext cx="9144000" cy="1592263"/>
          </a:xfrm>
          <a:prstGeom prst="rect">
            <a:avLst/>
          </a:prstGeom>
          <a:gradFill rotWithShape="1">
            <a:gsLst>
              <a:gs pos="0">
                <a:srgbClr val="CC99FF"/>
              </a:gs>
              <a:gs pos="100000">
                <a:schemeClr val="bg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93" name="Rectangle 69"/>
          <p:cNvSpPr>
            <a:spLocks noChangeArrowheads="1"/>
          </p:cNvSpPr>
          <p:nvPr userDrawn="1"/>
        </p:nvSpPr>
        <p:spPr bwMode="auto">
          <a:xfrm>
            <a:off x="0" y="5337175"/>
            <a:ext cx="9144000" cy="1520825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CC99FF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pic>
        <p:nvPicPr>
          <p:cNvPr id="1028" name="Picture 11" descr="lusi_logo_header_5"/>
          <p:cNvPicPr>
            <a:picLocks noChangeAspect="1" noChangeArrowheads="1"/>
          </p:cNvPicPr>
          <p:nvPr userDrawn="1"/>
        </p:nvPicPr>
        <p:blipFill>
          <a:blip r:embed="rId17"/>
          <a:srcRect l="989" t="7906" r="1079" b="11067"/>
          <a:stretch>
            <a:fillRect/>
          </a:stretch>
        </p:blipFill>
        <p:spPr bwMode="auto">
          <a:xfrm>
            <a:off x="2498725" y="6361113"/>
            <a:ext cx="4132263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31" descr="psd_doe_footer_nodoe"/>
          <p:cNvPicPr>
            <a:picLocks noChangeAspect="1" noChangeArrowheads="1"/>
          </p:cNvPicPr>
          <p:nvPr userDrawn="1"/>
        </p:nvPicPr>
        <p:blipFill>
          <a:blip r:embed="rId18"/>
          <a:srcRect/>
          <a:stretch>
            <a:fillRect/>
          </a:stretch>
        </p:blipFill>
        <p:spPr bwMode="auto">
          <a:xfrm>
            <a:off x="2303463" y="7029450"/>
            <a:ext cx="4826000" cy="447675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</p:pic>
      <p:sp>
        <p:nvSpPr>
          <p:cNvPr id="1082" name="Rectangle 58"/>
          <p:cNvSpPr>
            <a:spLocks noChangeArrowheads="1"/>
          </p:cNvSpPr>
          <p:nvPr userDrawn="1"/>
        </p:nvSpPr>
        <p:spPr bwMode="auto">
          <a:xfrm>
            <a:off x="7056438" y="6457950"/>
            <a:ext cx="19351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r">
              <a:defRPr/>
            </a:pPr>
            <a:r>
              <a:rPr lang="en-US" b="1">
                <a:solidFill>
                  <a:srgbClr val="660066"/>
                </a:solidFill>
                <a:latin typeface="Arial" charset="0"/>
              </a:rPr>
              <a:t>J. Hastings</a:t>
            </a:r>
          </a:p>
          <a:p>
            <a:pPr algn="r">
              <a:defRPr/>
            </a:pPr>
            <a:r>
              <a:rPr lang="en-US" b="1">
                <a:solidFill>
                  <a:srgbClr val="660066"/>
                </a:solidFill>
                <a:latin typeface="Arial" charset="0"/>
              </a:rPr>
              <a:t>jbh@slac.stanford.edu</a:t>
            </a:r>
          </a:p>
        </p:txBody>
      </p:sp>
      <p:sp>
        <p:nvSpPr>
          <p:cNvPr id="1085" name="Rectangle 61"/>
          <p:cNvSpPr>
            <a:spLocks noChangeArrowheads="1"/>
          </p:cNvSpPr>
          <p:nvPr userDrawn="1"/>
        </p:nvSpPr>
        <p:spPr bwMode="auto">
          <a:xfrm>
            <a:off x="0" y="6457950"/>
            <a:ext cx="24590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r>
              <a:rPr lang="en-US" b="1">
                <a:solidFill>
                  <a:srgbClr val="660066"/>
                </a:solidFill>
                <a:latin typeface="Arial" charset="0"/>
              </a:rPr>
              <a:t>LUSI Director’s Review March 4, 2008</a:t>
            </a:r>
          </a:p>
          <a:p>
            <a:pPr>
              <a:defRPr/>
            </a:pPr>
            <a:r>
              <a:rPr lang="en-US" b="1">
                <a:solidFill>
                  <a:srgbClr val="660066"/>
                </a:solidFill>
                <a:latin typeface="Arial" charset="0"/>
              </a:rPr>
              <a:t>LUSI Overview</a:t>
            </a:r>
          </a:p>
        </p:txBody>
      </p:sp>
      <p:sp>
        <p:nvSpPr>
          <p:cNvPr id="1032" name="Rectangle 62"/>
          <p:cNvSpPr>
            <a:spLocks noGrp="1" noChangeArrowheads="1"/>
          </p:cNvSpPr>
          <p:nvPr>
            <p:ph type="title"/>
          </p:nvPr>
        </p:nvSpPr>
        <p:spPr bwMode="auto">
          <a:xfrm>
            <a:off x="358775" y="131763"/>
            <a:ext cx="8426450" cy="5635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3" name="Rectangle 65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6875" y="906463"/>
            <a:ext cx="8278813" cy="5399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pic>
        <p:nvPicPr>
          <p:cNvPr id="1034" name="Picture 66" descr="slac_logo"/>
          <p:cNvPicPr>
            <a:picLocks noChangeAspect="1" noChangeArrowheads="1"/>
          </p:cNvPicPr>
          <p:nvPr userDrawn="1"/>
        </p:nvPicPr>
        <p:blipFill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0422"/>
          <a:stretch>
            <a:fillRect/>
          </a:stretch>
        </p:blipFill>
        <p:spPr bwMode="auto">
          <a:xfrm>
            <a:off x="152400" y="193675"/>
            <a:ext cx="12128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94" name="Line 70"/>
          <p:cNvSpPr>
            <a:spLocks noChangeShapeType="1"/>
          </p:cNvSpPr>
          <p:nvPr userDrawn="1"/>
        </p:nvSpPr>
        <p:spPr bwMode="auto">
          <a:xfrm>
            <a:off x="0" y="798513"/>
            <a:ext cx="9144000" cy="0"/>
          </a:xfrm>
          <a:prstGeom prst="line">
            <a:avLst/>
          </a:prstGeom>
          <a:noFill/>
          <a:ln w="47625" cmpd="thinThick">
            <a:solidFill>
              <a:srgbClr val="80008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pic>
        <p:nvPicPr>
          <p:cNvPr id="1036" name="Picture 71" descr="lcls-logo-letter"/>
          <p:cNvPicPr>
            <a:picLocks noChangeAspect="1" noChangeArrowheads="1"/>
          </p:cNvPicPr>
          <p:nvPr userDrawn="1"/>
        </p:nvPicPr>
        <p:blipFill>
          <a:blip r:embed="rId2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79626"/>
          <a:stretch>
            <a:fillRect/>
          </a:stretch>
        </p:blipFill>
        <p:spPr bwMode="auto">
          <a:xfrm>
            <a:off x="7896225" y="109538"/>
            <a:ext cx="1011238" cy="528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2" r:id="rId2"/>
    <p:sldLayoutId id="2147483661" r:id="rId3"/>
    <p:sldLayoutId id="2147483660" r:id="rId4"/>
    <p:sldLayoutId id="2147483659" r:id="rId5"/>
    <p:sldLayoutId id="2147483658" r:id="rId6"/>
    <p:sldLayoutId id="2147483657" r:id="rId7"/>
    <p:sldLayoutId id="2147483656" r:id="rId8"/>
    <p:sldLayoutId id="2147483655" r:id="rId9"/>
    <p:sldLayoutId id="2147483654" r:id="rId10"/>
    <p:sldLayoutId id="2147483653" r:id="rId11"/>
    <p:sldLayoutId id="2147483652" r:id="rId12"/>
    <p:sldLayoutId id="2147483651" r:id="rId13"/>
    <p:sldLayoutId id="2147483650" r:id="rId14"/>
    <p:sldLayoutId id="2147483649" r:id="rId15"/>
  </p:sldLayoutIdLst>
  <p:transition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660066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660066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660066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660066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660066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 b="1">
          <a:solidFill>
            <a:srgbClr val="660066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 b="1">
          <a:solidFill>
            <a:srgbClr val="660066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 b="1">
          <a:solidFill>
            <a:srgbClr val="660066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 b="1">
          <a:solidFill>
            <a:srgbClr val="660066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Blip>
          <a:blip r:embed="rId21"/>
        </a:buBlip>
        <a:defRPr sz="2400" i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993366"/>
        </a:buClr>
        <a:buFont typeface="Wingdings" pitchFamily="2" charset="2"/>
        <a:buBlip>
          <a:blip r:embed="rId22"/>
        </a:buBlip>
        <a:defRPr sz="2000" i="1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0066CC"/>
        </a:buClr>
        <a:buFont typeface="Wingdings" pitchFamily="2" charset="2"/>
        <a:buBlip>
          <a:blip r:embed="rId23"/>
        </a:buBlip>
        <a:defRPr i="1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006600"/>
        </a:buClr>
        <a:buFont typeface="Wingdings" pitchFamily="2" charset="2"/>
        <a:buBlip>
          <a:blip r:embed="rId24"/>
        </a:buBlip>
        <a:defRPr sz="1600" i="1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25"/>
        </a:buBlip>
        <a:defRPr sz="1600" i="1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25"/>
        </a:buBlip>
        <a:defRPr sz="1600" i="1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25"/>
        </a:buBlip>
        <a:defRPr sz="1600" i="1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25"/>
        </a:buBlip>
        <a:defRPr sz="1600" i="1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25"/>
        </a:buBlip>
        <a:defRPr sz="1600" i="1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/>
          <p:cNvPicPr>
            <a:picLocks noChangeAspect="1" noChangeArrowheads="1"/>
          </p:cNvPicPr>
          <p:nvPr/>
        </p:nvPicPr>
        <p:blipFill>
          <a:blip r:embed="rId3">
            <a:lum bright="38000" contrast="-72000"/>
          </a:blip>
          <a:srcRect l="23804" t="6543" r="1601" b="1799"/>
          <a:stretch>
            <a:fillRect/>
          </a:stretch>
        </p:blipFill>
        <p:spPr bwMode="auto">
          <a:xfrm>
            <a:off x="0" y="-14288"/>
            <a:ext cx="9144000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981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04800" y="457200"/>
            <a:ext cx="8534400" cy="1470025"/>
          </a:xfrm>
        </p:spPr>
        <p:txBody>
          <a:bodyPr/>
          <a:lstStyle/>
          <a:p>
            <a:pPr eaLnBrk="1" hangingPunct="1"/>
            <a:r>
              <a:rPr lang="en-US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Instrument Startup Schedule</a:t>
            </a:r>
            <a:br>
              <a:rPr lang="en-US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</a:br>
            <a:r>
              <a:rPr lang="en-US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Transition to Operations</a:t>
            </a:r>
            <a:endParaRPr lang="en-US" sz="280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19459" name="Text Box 4"/>
          <p:cNvSpPr txBox="1">
            <a:spLocks noChangeArrowheads="1"/>
          </p:cNvSpPr>
          <p:nvPr/>
        </p:nvSpPr>
        <p:spPr bwMode="auto">
          <a:xfrm>
            <a:off x="3648075" y="2346325"/>
            <a:ext cx="18478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2000" b="1">
                <a:latin typeface="Arial" charset="0"/>
              </a:rPr>
              <a:t>March 4, 2008</a:t>
            </a:r>
          </a:p>
        </p:txBody>
      </p:sp>
      <p:sp>
        <p:nvSpPr>
          <p:cNvPr id="19460" name="Text Box 5"/>
          <p:cNvSpPr txBox="1">
            <a:spLocks noChangeArrowheads="1"/>
          </p:cNvSpPr>
          <p:nvPr/>
        </p:nvSpPr>
        <p:spPr bwMode="auto">
          <a:xfrm>
            <a:off x="5076825" y="4572000"/>
            <a:ext cx="2224088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 eaLnBrk="0" hangingPunct="0">
              <a:lnSpc>
                <a:spcPct val="125000"/>
              </a:lnSpc>
            </a:pPr>
            <a:r>
              <a:rPr lang="en-US" sz="1400" b="1">
                <a:latin typeface="Arial" charset="0"/>
              </a:rPr>
              <a:t>Project Director:</a:t>
            </a:r>
          </a:p>
          <a:p>
            <a:pPr algn="just" eaLnBrk="0" hangingPunct="0">
              <a:lnSpc>
                <a:spcPct val="125000"/>
              </a:lnSpc>
            </a:pPr>
            <a:r>
              <a:rPr lang="en-US" sz="1400" b="1">
                <a:latin typeface="Arial" charset="0"/>
              </a:rPr>
              <a:t>Deputy Project Director:</a:t>
            </a:r>
          </a:p>
          <a:p>
            <a:pPr algn="just" eaLnBrk="0" hangingPunct="0">
              <a:lnSpc>
                <a:spcPct val="125000"/>
              </a:lnSpc>
            </a:pPr>
            <a:r>
              <a:rPr lang="en-US" sz="1400" b="1">
                <a:latin typeface="Arial" charset="0"/>
              </a:rPr>
              <a:t>Chief Engineer:</a:t>
            </a:r>
          </a:p>
          <a:p>
            <a:pPr algn="just" eaLnBrk="0" hangingPunct="0">
              <a:lnSpc>
                <a:spcPct val="125000"/>
              </a:lnSpc>
            </a:pPr>
            <a:r>
              <a:rPr lang="en-US" sz="1400" b="1">
                <a:latin typeface="Arial" charset="0"/>
              </a:rPr>
              <a:t>Finance Manager:</a:t>
            </a:r>
          </a:p>
        </p:txBody>
      </p:sp>
      <p:sp>
        <p:nvSpPr>
          <p:cNvPr id="19461" name="Text Box 6"/>
          <p:cNvSpPr txBox="1">
            <a:spLocks noChangeArrowheads="1"/>
          </p:cNvSpPr>
          <p:nvPr/>
        </p:nvSpPr>
        <p:spPr bwMode="auto">
          <a:xfrm>
            <a:off x="7240588" y="4475163"/>
            <a:ext cx="1841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19462" name="Text Box 7"/>
          <p:cNvSpPr txBox="1">
            <a:spLocks noChangeArrowheads="1"/>
          </p:cNvSpPr>
          <p:nvPr/>
        </p:nvSpPr>
        <p:spPr bwMode="auto">
          <a:xfrm>
            <a:off x="7245350" y="4565650"/>
            <a:ext cx="1128713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>
              <a:lnSpc>
                <a:spcPct val="125000"/>
              </a:lnSpc>
            </a:pPr>
            <a:r>
              <a:rPr lang="en-US" sz="1400" b="1">
                <a:latin typeface="Arial" charset="0"/>
              </a:rPr>
              <a:t>J. Hastings</a:t>
            </a:r>
          </a:p>
          <a:p>
            <a:pPr algn="r">
              <a:lnSpc>
                <a:spcPct val="125000"/>
              </a:lnSpc>
            </a:pPr>
            <a:r>
              <a:rPr lang="en-US" sz="1400" b="1">
                <a:latin typeface="Arial" charset="0"/>
              </a:rPr>
              <a:t>T. Fornek</a:t>
            </a:r>
          </a:p>
          <a:p>
            <a:pPr algn="r">
              <a:lnSpc>
                <a:spcPct val="125000"/>
              </a:lnSpc>
            </a:pPr>
            <a:r>
              <a:rPr lang="en-US" sz="1400" b="1">
                <a:latin typeface="Arial" charset="0"/>
              </a:rPr>
              <a:t>N. Kurita</a:t>
            </a:r>
          </a:p>
          <a:p>
            <a:pPr algn="r">
              <a:lnSpc>
                <a:spcPct val="125000"/>
              </a:lnSpc>
            </a:pPr>
            <a:r>
              <a:rPr lang="en-US" sz="1400" b="1">
                <a:latin typeface="Arial" charset="0"/>
              </a:rPr>
              <a:t>C. Lowe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3302" name="Group 70"/>
          <p:cNvGraphicFramePr>
            <a:graphicFrameLocks noGrp="1"/>
          </p:cNvGraphicFramePr>
          <p:nvPr/>
        </p:nvGraphicFramePr>
        <p:xfrm>
          <a:off x="649288" y="3825875"/>
          <a:ext cx="7512050" cy="792163"/>
        </p:xfrm>
        <a:graphic>
          <a:graphicData uri="http://schemas.openxmlformats.org/drawingml/2006/table">
            <a:tbl>
              <a:tblPr/>
              <a:tblGrid>
                <a:gridCol w="376237"/>
                <a:gridCol w="374650"/>
                <a:gridCol w="376238"/>
                <a:gridCol w="374650"/>
                <a:gridCol w="376237"/>
                <a:gridCol w="376238"/>
                <a:gridCol w="374650"/>
                <a:gridCol w="376237"/>
                <a:gridCol w="374650"/>
                <a:gridCol w="376238"/>
                <a:gridCol w="376237"/>
                <a:gridCol w="374650"/>
                <a:gridCol w="376238"/>
                <a:gridCol w="374650"/>
                <a:gridCol w="376237"/>
                <a:gridCol w="376238"/>
                <a:gridCol w="374650"/>
                <a:gridCol w="376237"/>
                <a:gridCol w="374650"/>
                <a:gridCol w="376238"/>
              </a:tblGrid>
              <a:tr h="223838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2008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D0F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2009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D0F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D0F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D0F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D0F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22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23283" name="Text Box 119"/>
          <p:cNvSpPr txBox="1">
            <a:spLocks noChangeArrowheads="1"/>
          </p:cNvSpPr>
          <p:nvPr/>
        </p:nvSpPr>
        <p:spPr bwMode="auto">
          <a:xfrm>
            <a:off x="1189038" y="4899025"/>
            <a:ext cx="798512" cy="36512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b="1">
                <a:latin typeface="Arial" charset="0"/>
              </a:rPr>
              <a:t>CD-2a</a:t>
            </a:r>
          </a:p>
        </p:txBody>
      </p:sp>
      <p:sp>
        <p:nvSpPr>
          <p:cNvPr id="223284" name="Text Box 120"/>
          <p:cNvSpPr txBox="1">
            <a:spLocks noChangeArrowheads="1"/>
          </p:cNvSpPr>
          <p:nvPr/>
        </p:nvSpPr>
        <p:spPr bwMode="auto">
          <a:xfrm>
            <a:off x="7570788" y="4899025"/>
            <a:ext cx="798512" cy="36512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b="1">
                <a:latin typeface="Arial" charset="0"/>
              </a:rPr>
              <a:t>CD-4c</a:t>
            </a:r>
          </a:p>
        </p:txBody>
      </p:sp>
      <p:sp>
        <p:nvSpPr>
          <p:cNvPr id="223285" name="Text Box 121"/>
          <p:cNvSpPr txBox="1">
            <a:spLocks noChangeArrowheads="1"/>
          </p:cNvSpPr>
          <p:nvPr/>
        </p:nvSpPr>
        <p:spPr bwMode="auto">
          <a:xfrm>
            <a:off x="2481263" y="4899025"/>
            <a:ext cx="798512" cy="36512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b="1">
                <a:latin typeface="Arial" charset="0"/>
              </a:rPr>
              <a:t>CD-3a</a:t>
            </a:r>
          </a:p>
        </p:txBody>
      </p:sp>
      <p:sp>
        <p:nvSpPr>
          <p:cNvPr id="223286" name="Line 122"/>
          <p:cNvSpPr>
            <a:spLocks noChangeShapeType="1"/>
          </p:cNvSpPr>
          <p:nvPr/>
        </p:nvSpPr>
        <p:spPr bwMode="auto">
          <a:xfrm>
            <a:off x="1573213" y="4611688"/>
            <a:ext cx="0" cy="29527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3287" name="Line 123"/>
          <p:cNvSpPr>
            <a:spLocks noChangeShapeType="1"/>
          </p:cNvSpPr>
          <p:nvPr/>
        </p:nvSpPr>
        <p:spPr bwMode="auto">
          <a:xfrm>
            <a:off x="2914650" y="4619625"/>
            <a:ext cx="0" cy="29527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3288" name="Line 124"/>
          <p:cNvSpPr>
            <a:spLocks noChangeShapeType="1"/>
          </p:cNvSpPr>
          <p:nvPr/>
        </p:nvSpPr>
        <p:spPr bwMode="auto">
          <a:xfrm>
            <a:off x="7980363" y="4618038"/>
            <a:ext cx="0" cy="29527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3289" name="Text Box 125"/>
          <p:cNvSpPr txBox="1">
            <a:spLocks noChangeArrowheads="1"/>
          </p:cNvSpPr>
          <p:nvPr/>
        </p:nvSpPr>
        <p:spPr bwMode="auto">
          <a:xfrm>
            <a:off x="5892800" y="4899025"/>
            <a:ext cx="809625" cy="36512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b="1">
                <a:latin typeface="Arial" charset="0"/>
              </a:rPr>
              <a:t>CD-4b</a:t>
            </a:r>
          </a:p>
        </p:txBody>
      </p:sp>
      <p:sp>
        <p:nvSpPr>
          <p:cNvPr id="223290" name="Text Box 126"/>
          <p:cNvSpPr txBox="1">
            <a:spLocks noChangeArrowheads="1"/>
          </p:cNvSpPr>
          <p:nvPr/>
        </p:nvSpPr>
        <p:spPr bwMode="auto">
          <a:xfrm>
            <a:off x="4548188" y="4899025"/>
            <a:ext cx="798512" cy="36512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b="1">
                <a:latin typeface="Arial" charset="0"/>
              </a:rPr>
              <a:t>CD-4a</a:t>
            </a:r>
          </a:p>
        </p:txBody>
      </p:sp>
      <p:sp>
        <p:nvSpPr>
          <p:cNvPr id="223291" name="Line 127"/>
          <p:cNvSpPr>
            <a:spLocks noChangeShapeType="1"/>
          </p:cNvSpPr>
          <p:nvPr/>
        </p:nvSpPr>
        <p:spPr bwMode="auto">
          <a:xfrm>
            <a:off x="4951413" y="4608513"/>
            <a:ext cx="0" cy="29527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3292" name="Line 128"/>
          <p:cNvSpPr>
            <a:spLocks noChangeShapeType="1"/>
          </p:cNvSpPr>
          <p:nvPr/>
        </p:nvSpPr>
        <p:spPr bwMode="auto">
          <a:xfrm>
            <a:off x="6283325" y="4616450"/>
            <a:ext cx="0" cy="29527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3293" name="Text Box 129"/>
          <p:cNvSpPr txBox="1">
            <a:spLocks noChangeArrowheads="1"/>
          </p:cNvSpPr>
          <p:nvPr/>
        </p:nvSpPr>
        <p:spPr bwMode="auto">
          <a:xfrm>
            <a:off x="4010025" y="5480050"/>
            <a:ext cx="809625" cy="36512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b="1">
                <a:latin typeface="Arial" charset="0"/>
              </a:rPr>
              <a:t>CD-3b</a:t>
            </a:r>
          </a:p>
        </p:txBody>
      </p:sp>
      <p:sp>
        <p:nvSpPr>
          <p:cNvPr id="223294" name="Text Box 130"/>
          <p:cNvSpPr txBox="1">
            <a:spLocks noChangeArrowheads="1"/>
          </p:cNvSpPr>
          <p:nvPr/>
        </p:nvSpPr>
        <p:spPr bwMode="auto">
          <a:xfrm>
            <a:off x="3027363" y="5480050"/>
            <a:ext cx="809625" cy="36512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b="1">
                <a:latin typeface="Arial" charset="0"/>
              </a:rPr>
              <a:t>CD-2b</a:t>
            </a:r>
          </a:p>
        </p:txBody>
      </p:sp>
      <p:sp>
        <p:nvSpPr>
          <p:cNvPr id="223295" name="Line 131"/>
          <p:cNvSpPr>
            <a:spLocks noChangeShapeType="1"/>
          </p:cNvSpPr>
          <p:nvPr/>
        </p:nvSpPr>
        <p:spPr bwMode="auto">
          <a:xfrm>
            <a:off x="4406900" y="4606925"/>
            <a:ext cx="0" cy="865188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3296" name="Line 132"/>
          <p:cNvSpPr>
            <a:spLocks noChangeShapeType="1"/>
          </p:cNvSpPr>
          <p:nvPr/>
        </p:nvSpPr>
        <p:spPr bwMode="auto">
          <a:xfrm>
            <a:off x="3424238" y="4624388"/>
            <a:ext cx="0" cy="865187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3297" name="Text Box 133"/>
          <p:cNvSpPr txBox="1">
            <a:spLocks noChangeArrowheads="1"/>
          </p:cNvSpPr>
          <p:nvPr/>
        </p:nvSpPr>
        <p:spPr bwMode="auto">
          <a:xfrm>
            <a:off x="2844800" y="1377950"/>
            <a:ext cx="781050" cy="229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b="1">
                <a:latin typeface="Arial" charset="0"/>
              </a:rPr>
              <a:t>CD-2a</a:t>
            </a:r>
          </a:p>
          <a:p>
            <a:endParaRPr lang="en-US" sz="1600" b="1">
              <a:latin typeface="Arial" charset="0"/>
            </a:endParaRPr>
          </a:p>
          <a:p>
            <a:r>
              <a:rPr lang="en-US" sz="1600" b="1">
                <a:latin typeface="Arial" charset="0"/>
              </a:rPr>
              <a:t>CD-3a</a:t>
            </a:r>
          </a:p>
          <a:p>
            <a:endParaRPr lang="en-US" sz="1600" b="1">
              <a:latin typeface="Arial" charset="0"/>
            </a:endParaRPr>
          </a:p>
          <a:p>
            <a:r>
              <a:rPr lang="en-US" sz="1600" b="1">
                <a:latin typeface="Arial" charset="0"/>
              </a:rPr>
              <a:t>CD-2b</a:t>
            </a:r>
          </a:p>
          <a:p>
            <a:r>
              <a:rPr lang="en-US" sz="1600" b="1">
                <a:latin typeface="Arial" charset="0"/>
              </a:rPr>
              <a:t>CD-3b</a:t>
            </a:r>
          </a:p>
          <a:p>
            <a:r>
              <a:rPr lang="en-US" sz="1600" b="1">
                <a:latin typeface="Arial" charset="0"/>
              </a:rPr>
              <a:t>CD-4a</a:t>
            </a:r>
          </a:p>
          <a:p>
            <a:r>
              <a:rPr lang="en-US" sz="1600" b="1">
                <a:latin typeface="Arial" charset="0"/>
              </a:rPr>
              <a:t>CD-4b</a:t>
            </a:r>
          </a:p>
          <a:p>
            <a:r>
              <a:rPr lang="en-US" sz="1600" b="1">
                <a:latin typeface="Arial" charset="0"/>
              </a:rPr>
              <a:t>CD-4c</a:t>
            </a:r>
          </a:p>
        </p:txBody>
      </p:sp>
      <p:sp>
        <p:nvSpPr>
          <p:cNvPr id="223298" name="Text Box 134"/>
          <p:cNvSpPr txBox="1">
            <a:spLocks noChangeArrowheads="1"/>
          </p:cNvSpPr>
          <p:nvPr/>
        </p:nvSpPr>
        <p:spPr bwMode="auto">
          <a:xfrm>
            <a:off x="3603625" y="1377950"/>
            <a:ext cx="2419350" cy="229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b="1">
                <a:latin typeface="Arial" charset="0"/>
              </a:rPr>
              <a:t>XPP</a:t>
            </a:r>
          </a:p>
          <a:p>
            <a:r>
              <a:rPr lang="en-US" sz="1600" b="1">
                <a:latin typeface="Arial" charset="0"/>
              </a:rPr>
              <a:t>CXI</a:t>
            </a:r>
          </a:p>
          <a:p>
            <a:r>
              <a:rPr lang="en-US" sz="1600" b="1">
                <a:latin typeface="Arial" charset="0"/>
              </a:rPr>
              <a:t>XPP</a:t>
            </a:r>
          </a:p>
          <a:p>
            <a:r>
              <a:rPr lang="en-US" sz="1600" b="1">
                <a:latin typeface="Arial" charset="0"/>
              </a:rPr>
              <a:t>CXI</a:t>
            </a:r>
          </a:p>
          <a:p>
            <a:r>
              <a:rPr lang="en-US" sz="1600" b="1">
                <a:latin typeface="Arial" charset="0"/>
              </a:rPr>
              <a:t>XCS</a:t>
            </a:r>
          </a:p>
          <a:p>
            <a:r>
              <a:rPr lang="en-US" sz="1600" b="1">
                <a:latin typeface="Arial" charset="0"/>
              </a:rPr>
              <a:t>XCS</a:t>
            </a:r>
          </a:p>
          <a:p>
            <a:r>
              <a:rPr lang="en-US" sz="1600" b="1">
                <a:latin typeface="Arial" charset="0"/>
              </a:rPr>
              <a:t>XPP 	Early Science</a:t>
            </a:r>
          </a:p>
          <a:p>
            <a:r>
              <a:rPr lang="en-US" sz="1600" b="1">
                <a:latin typeface="Arial" charset="0"/>
              </a:rPr>
              <a:t>CXI	Early Science</a:t>
            </a:r>
          </a:p>
          <a:p>
            <a:r>
              <a:rPr lang="en-US" sz="1600" b="1">
                <a:latin typeface="Arial" charset="0"/>
              </a:rPr>
              <a:t>Project complete</a:t>
            </a:r>
          </a:p>
        </p:txBody>
      </p:sp>
      <p:sp>
        <p:nvSpPr>
          <p:cNvPr id="223299" name="Rectangle 13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Project Schedule</a:t>
            </a:r>
          </a:p>
        </p:txBody>
      </p:sp>
      <p:sp>
        <p:nvSpPr>
          <p:cNvPr id="223300" name="Text Box 69"/>
          <p:cNvSpPr txBox="1">
            <a:spLocks noChangeArrowheads="1"/>
          </p:cNvSpPr>
          <p:nvPr/>
        </p:nvSpPr>
        <p:spPr bwMode="auto">
          <a:xfrm>
            <a:off x="2800350" y="884238"/>
            <a:ext cx="290671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600" b="1">
                <a:latin typeface="Arial" charset="0"/>
              </a:rPr>
              <a:t>LUSI Critical Decision Dates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47625"/>
            <a:ext cx="8647113" cy="655638"/>
          </a:xfrm>
        </p:spPr>
        <p:txBody>
          <a:bodyPr/>
          <a:lstStyle/>
          <a:p>
            <a:pPr eaLnBrk="1" hangingPunct="1">
              <a:defRPr/>
            </a:pPr>
            <a:r>
              <a:rPr lang="en-US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Near &amp; Far Hall Hutches and Beamline Layout</a:t>
            </a:r>
          </a:p>
        </p:txBody>
      </p:sp>
      <p:pic>
        <p:nvPicPr>
          <p:cNvPr id="18841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6063" y="1552575"/>
            <a:ext cx="8686800" cy="378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8419" name="Text Box 4"/>
          <p:cNvSpPr txBox="1">
            <a:spLocks noChangeArrowheads="1"/>
          </p:cNvSpPr>
          <p:nvPr/>
        </p:nvSpPr>
        <p:spPr bwMode="auto">
          <a:xfrm>
            <a:off x="228600" y="5486400"/>
            <a:ext cx="184150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 sz="2000">
              <a:latin typeface="Arial" charset="0"/>
            </a:endParaRPr>
          </a:p>
        </p:txBody>
      </p:sp>
      <p:sp>
        <p:nvSpPr>
          <p:cNvPr id="231431" name="Oval 7"/>
          <p:cNvSpPr>
            <a:spLocks noChangeArrowheads="1"/>
          </p:cNvSpPr>
          <p:nvPr/>
        </p:nvSpPr>
        <p:spPr bwMode="auto">
          <a:xfrm>
            <a:off x="3352800" y="2971800"/>
            <a:ext cx="684213" cy="533400"/>
          </a:xfrm>
          <a:prstGeom prst="ellipse">
            <a:avLst/>
          </a:prstGeom>
          <a:solidFill>
            <a:schemeClr val="bg1"/>
          </a:solidFill>
          <a:ln w="76200" algn="ctr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000">
                <a:latin typeface="Arial" charset="0"/>
              </a:rPr>
              <a:t>LCLS</a:t>
            </a:r>
          </a:p>
        </p:txBody>
      </p:sp>
      <p:grpSp>
        <p:nvGrpSpPr>
          <p:cNvPr id="231432" name="Group 8"/>
          <p:cNvGrpSpPr>
            <a:grpSpLocks/>
          </p:cNvGrpSpPr>
          <p:nvPr/>
        </p:nvGrpSpPr>
        <p:grpSpPr bwMode="auto">
          <a:xfrm>
            <a:off x="4191000" y="3352800"/>
            <a:ext cx="4113213" cy="687388"/>
            <a:chOff x="2640" y="2112"/>
            <a:chExt cx="2591" cy="433"/>
          </a:xfrm>
        </p:grpSpPr>
        <p:sp>
          <p:nvSpPr>
            <p:cNvPr id="188422" name="Oval 9"/>
            <p:cNvSpPr>
              <a:spLocks noChangeArrowheads="1"/>
            </p:cNvSpPr>
            <p:nvPr/>
          </p:nvSpPr>
          <p:spPr bwMode="auto">
            <a:xfrm>
              <a:off x="2640" y="2112"/>
              <a:ext cx="431" cy="241"/>
            </a:xfrm>
            <a:prstGeom prst="ellipse">
              <a:avLst/>
            </a:prstGeom>
            <a:solidFill>
              <a:schemeClr val="bg1"/>
            </a:solidFill>
            <a:ln w="76200" algn="ctr">
              <a:solidFill>
                <a:srgbClr val="FF99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2000">
                  <a:latin typeface="Arial" charset="0"/>
                </a:rPr>
                <a:t>LUSI</a:t>
              </a:r>
            </a:p>
          </p:txBody>
        </p:sp>
        <p:sp>
          <p:nvSpPr>
            <p:cNvPr id="188423" name="Oval 10"/>
            <p:cNvSpPr>
              <a:spLocks noChangeArrowheads="1"/>
            </p:cNvSpPr>
            <p:nvPr/>
          </p:nvSpPr>
          <p:spPr bwMode="auto">
            <a:xfrm>
              <a:off x="4320" y="2160"/>
              <a:ext cx="431" cy="241"/>
            </a:xfrm>
            <a:prstGeom prst="ellipse">
              <a:avLst/>
            </a:prstGeom>
            <a:solidFill>
              <a:schemeClr val="bg1"/>
            </a:solidFill>
            <a:ln w="76200" algn="ctr">
              <a:solidFill>
                <a:srgbClr val="FF99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2000">
                  <a:latin typeface="Arial" charset="0"/>
                </a:rPr>
                <a:t>LUSI</a:t>
              </a:r>
            </a:p>
          </p:txBody>
        </p:sp>
        <p:sp>
          <p:nvSpPr>
            <p:cNvPr id="188424" name="Oval 11"/>
            <p:cNvSpPr>
              <a:spLocks noChangeArrowheads="1"/>
            </p:cNvSpPr>
            <p:nvPr/>
          </p:nvSpPr>
          <p:spPr bwMode="auto">
            <a:xfrm>
              <a:off x="4800" y="2304"/>
              <a:ext cx="431" cy="241"/>
            </a:xfrm>
            <a:prstGeom prst="ellipse">
              <a:avLst/>
            </a:prstGeom>
            <a:solidFill>
              <a:schemeClr val="bg1"/>
            </a:solidFill>
            <a:ln w="76200" algn="ctr">
              <a:solidFill>
                <a:srgbClr val="FF99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2000">
                  <a:latin typeface="Arial" charset="0"/>
                </a:rPr>
                <a:t>LUSI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143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1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Delivered at CD-4a, CCD-4b</a:t>
            </a:r>
          </a:p>
        </p:txBody>
      </p:sp>
      <p:sp>
        <p:nvSpPr>
          <p:cNvPr id="225282" name="Rectangle 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96875" y="1741488"/>
            <a:ext cx="4062413" cy="4564062"/>
          </a:xfrm>
        </p:spPr>
        <p:txBody>
          <a:bodyPr/>
          <a:lstStyle/>
          <a:p>
            <a:r>
              <a:rPr lang="en-US" sz="2000" smtClean="0"/>
              <a:t>Diffractometer system</a:t>
            </a:r>
          </a:p>
          <a:p>
            <a:pPr lvl="1"/>
            <a:r>
              <a:rPr lang="en-US" sz="1800" smtClean="0"/>
              <a:t>Kappa goniometer</a:t>
            </a:r>
          </a:p>
          <a:p>
            <a:pPr lvl="1"/>
            <a:r>
              <a:rPr lang="en-US" sz="1800" smtClean="0"/>
              <a:t>Tilt stage</a:t>
            </a:r>
          </a:p>
          <a:p>
            <a:pPr lvl="1"/>
            <a:r>
              <a:rPr lang="en-US" sz="1800" smtClean="0"/>
              <a:t>Detector mover</a:t>
            </a:r>
          </a:p>
          <a:p>
            <a:r>
              <a:rPr lang="en-US" sz="2000" smtClean="0"/>
              <a:t>Beam optics, diagnostics</a:t>
            </a:r>
          </a:p>
          <a:p>
            <a:r>
              <a:rPr lang="en-US" sz="2000" smtClean="0"/>
              <a:t>LUSI 2-d detector</a:t>
            </a:r>
          </a:p>
          <a:p>
            <a:r>
              <a:rPr lang="en-US" sz="2000" smtClean="0"/>
              <a:t>Controls and data management</a:t>
            </a:r>
          </a:p>
          <a:p>
            <a:endParaRPr lang="en-US" sz="2000" smtClean="0"/>
          </a:p>
        </p:txBody>
      </p:sp>
      <p:sp>
        <p:nvSpPr>
          <p:cNvPr id="225283" name="Rectangle 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611688" y="1741488"/>
            <a:ext cx="4064000" cy="4564062"/>
          </a:xfrm>
        </p:spPr>
        <p:txBody>
          <a:bodyPr/>
          <a:lstStyle/>
          <a:p>
            <a:r>
              <a:rPr lang="en-US" sz="2000" smtClean="0"/>
              <a:t>1.0 micron focused beam</a:t>
            </a:r>
          </a:p>
          <a:p>
            <a:r>
              <a:rPr lang="en-US" sz="2000" smtClean="0"/>
              <a:t>Sample chamber</a:t>
            </a:r>
          </a:p>
          <a:p>
            <a:pPr lvl="1"/>
            <a:r>
              <a:rPr lang="en-US" sz="1800" smtClean="0"/>
              <a:t>Apertures</a:t>
            </a:r>
          </a:p>
          <a:p>
            <a:pPr lvl="1"/>
            <a:r>
              <a:rPr lang="en-US" sz="1800" smtClean="0"/>
              <a:t>Raster stage</a:t>
            </a:r>
          </a:p>
          <a:p>
            <a:pPr lvl="1"/>
            <a:r>
              <a:rPr lang="en-US" sz="1800" smtClean="0"/>
              <a:t>Port for particle injector</a:t>
            </a:r>
          </a:p>
          <a:p>
            <a:r>
              <a:rPr lang="en-US" sz="2000" smtClean="0"/>
              <a:t>Precision instrument stand</a:t>
            </a:r>
          </a:p>
          <a:p>
            <a:r>
              <a:rPr lang="en-US" sz="2000" smtClean="0"/>
              <a:t>Detector stage</a:t>
            </a:r>
          </a:p>
          <a:p>
            <a:r>
              <a:rPr lang="en-US" sz="2000" smtClean="0"/>
              <a:t>LCLS 2-d detector</a:t>
            </a:r>
          </a:p>
          <a:p>
            <a:r>
              <a:rPr lang="en-US" sz="2000" smtClean="0"/>
              <a:t>Beam diagnostics</a:t>
            </a:r>
          </a:p>
          <a:p>
            <a:r>
              <a:rPr lang="en-US" sz="2000" smtClean="0"/>
              <a:t>Controls and data management </a:t>
            </a:r>
          </a:p>
          <a:p>
            <a:pPr lvl="1"/>
            <a:endParaRPr lang="en-US" sz="1800" smtClean="0"/>
          </a:p>
          <a:p>
            <a:endParaRPr lang="en-US" sz="2000" smtClean="0"/>
          </a:p>
        </p:txBody>
      </p:sp>
      <p:sp>
        <p:nvSpPr>
          <p:cNvPr id="225284" name="Text Box 6"/>
          <p:cNvSpPr txBox="1">
            <a:spLocks noChangeArrowheads="1"/>
          </p:cNvSpPr>
          <p:nvPr/>
        </p:nvSpPr>
        <p:spPr bwMode="auto">
          <a:xfrm>
            <a:off x="5159375" y="1141413"/>
            <a:ext cx="26527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latin typeface="Arial" charset="0"/>
              </a:rPr>
              <a:t>CD-4b  CXI - Hutch 5</a:t>
            </a:r>
          </a:p>
        </p:txBody>
      </p:sp>
      <p:sp>
        <p:nvSpPr>
          <p:cNvPr id="225285" name="Text Box 7"/>
          <p:cNvSpPr txBox="1">
            <a:spLocks noChangeArrowheads="1"/>
          </p:cNvSpPr>
          <p:nvPr/>
        </p:nvSpPr>
        <p:spPr bwMode="auto">
          <a:xfrm>
            <a:off x="963613" y="1141413"/>
            <a:ext cx="2724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latin typeface="Arial" charset="0"/>
              </a:rPr>
              <a:t>CD-4a  XPP - Hutch 3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smtClean="0"/>
              <a:t>CD-4a XPP Instrument</a:t>
            </a:r>
          </a:p>
        </p:txBody>
      </p:sp>
      <p:pic>
        <p:nvPicPr>
          <p:cNvPr id="241667" name="Picture 3" descr="XPPlayout_Phase1_BW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280" t="1714" r="2913" b="6642"/>
          <a:stretch>
            <a:fillRect/>
          </a:stretch>
        </p:blipFill>
        <p:spPr bwMode="auto">
          <a:xfrm>
            <a:off x="-28575" y="1277938"/>
            <a:ext cx="9144000" cy="3876675"/>
          </a:xfrm>
          <a:prstGeom prst="rect">
            <a:avLst/>
          </a:prstGeom>
          <a:noFill/>
        </p:spPr>
      </p:pic>
      <p:sp>
        <p:nvSpPr>
          <p:cNvPr id="241668" name="Text Box 4"/>
          <p:cNvSpPr txBox="1">
            <a:spLocks noChangeArrowheads="1"/>
          </p:cNvSpPr>
          <p:nvPr/>
        </p:nvSpPr>
        <p:spPr bwMode="auto">
          <a:xfrm>
            <a:off x="600075" y="5314950"/>
            <a:ext cx="81788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/>
              <a:t>Monochromator, Emisison Spectrometer, Sample Environments, Small Angle Scattering and </a:t>
            </a:r>
          </a:p>
          <a:p>
            <a:r>
              <a:rPr lang="en-US" sz="1400"/>
              <a:t>Lasers are omitted – will share AMO laser</a:t>
            </a: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5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smtClean="0"/>
              <a:t>CD-4b CXI Instrument</a:t>
            </a:r>
          </a:p>
        </p:txBody>
      </p:sp>
      <p:sp>
        <p:nvSpPr>
          <p:cNvPr id="238595" name="Text Box 3"/>
          <p:cNvSpPr txBox="1">
            <a:spLocks noChangeArrowheads="1"/>
          </p:cNvSpPr>
          <p:nvPr/>
        </p:nvSpPr>
        <p:spPr bwMode="auto">
          <a:xfrm>
            <a:off x="600075" y="5314950"/>
            <a:ext cx="8212138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400"/>
              <a:t>KB0.1, X-ray Focusing Lenses, Ion TOF, Cryo-Goniometer, Wavefront Sensor, Desorption-Ionization Laser, some slits and some diagnostics are omitted</a:t>
            </a:r>
          </a:p>
        </p:txBody>
      </p:sp>
      <p:pic>
        <p:nvPicPr>
          <p:cNvPr id="238596" name="Picture 4" descr="Slide5"/>
          <p:cNvPicPr>
            <a:picLocks noChangeAspect="1" noChangeArrowheads="1"/>
          </p:cNvPicPr>
          <p:nvPr/>
        </p:nvPicPr>
        <p:blipFill>
          <a:blip r:embed="rId2"/>
          <a:srcRect l="363" t="555" r="21819" b="38904"/>
          <a:stretch>
            <a:fillRect/>
          </a:stretch>
        </p:blipFill>
        <p:spPr bwMode="auto">
          <a:xfrm>
            <a:off x="127000" y="1647825"/>
            <a:ext cx="8909050" cy="311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6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smtClean="0"/>
              <a:t>XPP X-ray Instrumentation Diagram</a:t>
            </a:r>
          </a:p>
        </p:txBody>
      </p:sp>
      <p:pic>
        <p:nvPicPr>
          <p:cNvPr id="239619" name="Picture 3" descr="XPPlayout_Phase2_BW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AFAFA"/>
              </a:clrFrom>
              <a:clrTo>
                <a:srgbClr val="FAFAFA">
                  <a:alpha val="0"/>
                </a:srgbClr>
              </a:clrTo>
            </a:clrChange>
          </a:blip>
          <a:srcRect l="6142" t="2205" r="2602" b="7350"/>
          <a:stretch>
            <a:fillRect/>
          </a:stretch>
        </p:blipFill>
        <p:spPr bwMode="auto">
          <a:xfrm>
            <a:off x="0" y="1603375"/>
            <a:ext cx="9144000" cy="3851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smtClean="0"/>
              <a:t>Hutch #5 (FEH)</a:t>
            </a:r>
          </a:p>
        </p:txBody>
      </p:sp>
      <p:sp>
        <p:nvSpPr>
          <p:cNvPr id="2365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6875" y="906463"/>
            <a:ext cx="8278813" cy="120332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1000" smtClean="0"/>
              <a:t>2 KB systems to produce 1000 and 100 nm focus</a:t>
            </a:r>
          </a:p>
          <a:p>
            <a:pPr lvl="1">
              <a:lnSpc>
                <a:spcPct val="80000"/>
              </a:lnSpc>
            </a:pPr>
            <a:r>
              <a:rPr lang="en-US" sz="900" smtClean="0"/>
              <a:t>Each KB deflects the beam and the sample chamber must move with the beam</a:t>
            </a:r>
          </a:p>
          <a:p>
            <a:pPr>
              <a:lnSpc>
                <a:spcPct val="80000"/>
              </a:lnSpc>
            </a:pPr>
            <a:r>
              <a:rPr lang="en-US" sz="1000" smtClean="0"/>
              <a:t>Precision Instrument Stand holds the chamber and the detector stage</a:t>
            </a:r>
          </a:p>
          <a:p>
            <a:pPr>
              <a:lnSpc>
                <a:spcPct val="80000"/>
              </a:lnSpc>
            </a:pPr>
            <a:r>
              <a:rPr lang="en-US" sz="1000" smtClean="0"/>
              <a:t>10 meters of space behind sample chamber</a:t>
            </a:r>
          </a:p>
          <a:p>
            <a:pPr lvl="1">
              <a:lnSpc>
                <a:spcPct val="80000"/>
              </a:lnSpc>
            </a:pPr>
            <a:r>
              <a:rPr lang="en-US" sz="900" smtClean="0"/>
              <a:t>Wavefront sensor to characterize the focus</a:t>
            </a:r>
          </a:p>
          <a:p>
            <a:pPr lvl="1">
              <a:lnSpc>
                <a:spcPct val="80000"/>
              </a:lnSpc>
            </a:pPr>
            <a:r>
              <a:rPr lang="en-US" sz="900" smtClean="0"/>
              <a:t>Diagnostics</a:t>
            </a:r>
          </a:p>
          <a:p>
            <a:pPr>
              <a:lnSpc>
                <a:spcPct val="80000"/>
              </a:lnSpc>
            </a:pPr>
            <a:r>
              <a:rPr lang="en-US" sz="1000" smtClean="0"/>
              <a:t>Diagnostics</a:t>
            </a:r>
          </a:p>
          <a:p>
            <a:pPr>
              <a:lnSpc>
                <a:spcPct val="80000"/>
              </a:lnSpc>
            </a:pPr>
            <a:r>
              <a:rPr lang="en-US" sz="1000" smtClean="0"/>
              <a:t>Slits</a:t>
            </a:r>
          </a:p>
        </p:txBody>
      </p:sp>
      <p:pic>
        <p:nvPicPr>
          <p:cNvPr id="236548" name="Picture 4" descr="Slide1"/>
          <p:cNvPicPr>
            <a:picLocks noChangeAspect="1" noChangeArrowheads="1"/>
          </p:cNvPicPr>
          <p:nvPr/>
        </p:nvPicPr>
        <p:blipFill>
          <a:blip r:embed="rId3"/>
          <a:srcRect l="17636" t="2223" r="40909" b="33902"/>
          <a:stretch>
            <a:fillRect/>
          </a:stretch>
        </p:blipFill>
        <p:spPr bwMode="auto">
          <a:xfrm>
            <a:off x="698500" y="2179638"/>
            <a:ext cx="7793038" cy="392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6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smtClean="0"/>
              <a:t>Staff Transition to Operations</a:t>
            </a:r>
          </a:p>
        </p:txBody>
      </p:sp>
      <p:sp>
        <p:nvSpPr>
          <p:cNvPr id="2426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000" smtClean="0"/>
              <a:t>Project Management</a:t>
            </a:r>
          </a:p>
          <a:p>
            <a:pPr lvl="1">
              <a:lnSpc>
                <a:spcPct val="90000"/>
              </a:lnSpc>
            </a:pPr>
            <a:r>
              <a:rPr lang="en-US" sz="1800" smtClean="0"/>
              <a:t>Project Director</a:t>
            </a:r>
          </a:p>
          <a:p>
            <a:pPr lvl="2">
              <a:lnSpc>
                <a:spcPct val="90000"/>
              </a:lnSpc>
            </a:pPr>
            <a:r>
              <a:rPr lang="en-US" sz="1600" smtClean="0"/>
              <a:t>FY08, FY09	100%</a:t>
            </a:r>
          </a:p>
          <a:p>
            <a:pPr lvl="2">
              <a:lnSpc>
                <a:spcPct val="90000"/>
              </a:lnSpc>
            </a:pPr>
            <a:r>
              <a:rPr lang="en-US" sz="1600" smtClean="0"/>
              <a:t>FY10, FY11	50%</a:t>
            </a:r>
          </a:p>
          <a:p>
            <a:pPr lvl="2">
              <a:lnSpc>
                <a:spcPct val="90000"/>
              </a:lnSpc>
            </a:pPr>
            <a:r>
              <a:rPr lang="en-US" sz="1600" smtClean="0"/>
              <a:t>FY12	25%</a:t>
            </a:r>
          </a:p>
          <a:p>
            <a:pPr lvl="1">
              <a:lnSpc>
                <a:spcPct val="90000"/>
              </a:lnSpc>
            </a:pPr>
            <a:r>
              <a:rPr lang="en-US" sz="1800" smtClean="0"/>
              <a:t>Deputy Project Director</a:t>
            </a:r>
          </a:p>
          <a:p>
            <a:pPr lvl="2">
              <a:lnSpc>
                <a:spcPct val="90000"/>
              </a:lnSpc>
            </a:pPr>
            <a:r>
              <a:rPr lang="en-US" sz="1600" smtClean="0"/>
              <a:t>FY08,FY09,FY10,FY11	50%</a:t>
            </a:r>
          </a:p>
          <a:p>
            <a:pPr lvl="2">
              <a:lnSpc>
                <a:spcPct val="90000"/>
              </a:lnSpc>
            </a:pPr>
            <a:r>
              <a:rPr lang="en-US" sz="1600" smtClean="0"/>
              <a:t>FY12	25%</a:t>
            </a:r>
          </a:p>
          <a:p>
            <a:pPr lvl="1">
              <a:lnSpc>
                <a:spcPct val="90000"/>
              </a:lnSpc>
            </a:pPr>
            <a:r>
              <a:rPr lang="en-US" sz="1800" smtClean="0"/>
              <a:t>Chief Engineer</a:t>
            </a:r>
          </a:p>
          <a:p>
            <a:pPr lvl="2">
              <a:lnSpc>
                <a:spcPct val="90000"/>
              </a:lnSpc>
            </a:pPr>
            <a:r>
              <a:rPr lang="en-US" sz="1600" smtClean="0"/>
              <a:t>FY08,FY09	100%</a:t>
            </a:r>
          </a:p>
          <a:p>
            <a:pPr lvl="2">
              <a:lnSpc>
                <a:spcPct val="90000"/>
              </a:lnSpc>
            </a:pPr>
            <a:r>
              <a:rPr lang="en-US" sz="1600" smtClean="0"/>
              <a:t>FY10,FY11	50%</a:t>
            </a:r>
          </a:p>
          <a:p>
            <a:pPr lvl="2">
              <a:lnSpc>
                <a:spcPct val="90000"/>
              </a:lnSpc>
            </a:pPr>
            <a:r>
              <a:rPr lang="en-US" sz="1600" smtClean="0"/>
              <a:t>FY12	25%</a:t>
            </a:r>
          </a:p>
          <a:p>
            <a:pPr>
              <a:lnSpc>
                <a:spcPct val="90000"/>
              </a:lnSpc>
            </a:pPr>
            <a:r>
              <a:rPr lang="en-US" sz="2000" smtClean="0"/>
              <a:t>Instrument scientists</a:t>
            </a:r>
          </a:p>
          <a:p>
            <a:pPr lvl="1">
              <a:lnSpc>
                <a:spcPct val="90000"/>
              </a:lnSpc>
            </a:pPr>
            <a:r>
              <a:rPr lang="en-US" sz="1800" smtClean="0"/>
              <a:t>FY08	100%</a:t>
            </a:r>
          </a:p>
          <a:p>
            <a:pPr lvl="1">
              <a:lnSpc>
                <a:spcPct val="90000"/>
              </a:lnSpc>
            </a:pPr>
            <a:r>
              <a:rPr lang="en-US" sz="1800" smtClean="0"/>
              <a:t>FY09	75%</a:t>
            </a:r>
          </a:p>
          <a:p>
            <a:pPr lvl="1">
              <a:lnSpc>
                <a:spcPct val="90000"/>
              </a:lnSpc>
            </a:pPr>
            <a:r>
              <a:rPr lang="en-US" sz="1800" smtClean="0"/>
              <a:t>FY10	50%</a:t>
            </a:r>
          </a:p>
          <a:p>
            <a:pPr lvl="1">
              <a:lnSpc>
                <a:spcPct val="90000"/>
              </a:lnSpc>
            </a:pPr>
            <a:r>
              <a:rPr lang="en-US" sz="1800" smtClean="0"/>
              <a:t>FY11	25%</a:t>
            </a:r>
          </a:p>
          <a:p>
            <a:pPr lvl="1">
              <a:lnSpc>
                <a:spcPct val="90000"/>
              </a:lnSpc>
            </a:pPr>
            <a:r>
              <a:rPr lang="en-US" sz="1800" smtClean="0"/>
              <a:t>FY12	12.5%</a:t>
            </a: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 Rounded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5328</TotalTime>
  <Words>301</Words>
  <Application>Microsoft Office PowerPoint</Application>
  <PresentationFormat>On-screen Show (4:3)</PresentationFormat>
  <Paragraphs>129</Paragraphs>
  <Slides>9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Design Template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 Rounded MT Bold</vt:lpstr>
      <vt:lpstr>Arial</vt:lpstr>
      <vt:lpstr>Wingdings</vt:lpstr>
      <vt:lpstr>Times New Roman</vt:lpstr>
      <vt:lpstr>ＭＳ Ｐゴシック</vt:lpstr>
      <vt:lpstr>ヒラギノ角ゴ Pro W3</vt:lpstr>
      <vt:lpstr>Default Design</vt:lpstr>
      <vt:lpstr>Instrument Startup Schedule Transition to Operations</vt:lpstr>
      <vt:lpstr>Project Schedule</vt:lpstr>
      <vt:lpstr>Near &amp; Far Hall Hutches and Beamline Layout</vt:lpstr>
      <vt:lpstr>Delivered at CD-4a, CCD-4b</vt:lpstr>
      <vt:lpstr>CD-4a XPP Instrument</vt:lpstr>
      <vt:lpstr>CD-4b CXI Instrument</vt:lpstr>
      <vt:lpstr>XPP X-ray Instrumentation Diagram</vt:lpstr>
      <vt:lpstr>Hutch #5 (FEH)</vt:lpstr>
      <vt:lpstr>Staff Transition to Operations</vt:lpstr>
    </vt:vector>
  </TitlesOfParts>
  <Company>Stanford Linear Accelerator Center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amueller</dc:creator>
  <cp:lastModifiedBy>jbh</cp:lastModifiedBy>
  <cp:revision>67</cp:revision>
  <dcterms:created xsi:type="dcterms:W3CDTF">2006-08-08T22:19:49Z</dcterms:created>
  <dcterms:modified xsi:type="dcterms:W3CDTF">2008-03-04T07:24:12Z</dcterms:modified>
</cp:coreProperties>
</file>